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88" r:id="rId2"/>
    <p:sldId id="274" r:id="rId3"/>
    <p:sldId id="275" r:id="rId4"/>
    <p:sldId id="287" r:id="rId5"/>
    <p:sldId id="273" r:id="rId6"/>
    <p:sldId id="279" r:id="rId7"/>
    <p:sldId id="285" r:id="rId8"/>
    <p:sldId id="286" r:id="rId9"/>
  </p:sldIdLst>
  <p:sldSz cx="21674138" cy="162560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12" autoAdjust="0"/>
    <p:restoredTop sz="94660"/>
  </p:normalViewPr>
  <p:slideViewPr>
    <p:cSldViewPr snapToGrid="0">
      <p:cViewPr varScale="1">
        <p:scale>
          <a:sx n="31" d="100"/>
          <a:sy n="31" d="100"/>
        </p:scale>
        <p:origin x="138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561" y="2660416"/>
            <a:ext cx="18423017" cy="5659496"/>
          </a:xfrm>
        </p:spPr>
        <p:txBody>
          <a:bodyPr anchor="b"/>
          <a:lstStyle>
            <a:lvl1pPr algn="ctr">
              <a:defRPr sz="142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09267" y="8538164"/>
            <a:ext cx="16255604" cy="3924769"/>
          </a:xfrm>
        </p:spPr>
        <p:txBody>
          <a:bodyPr/>
          <a:lstStyle>
            <a:lvl1pPr marL="0" indent="0" algn="ctr">
              <a:buNone/>
              <a:defRPr sz="5689"/>
            </a:lvl1pPr>
            <a:lvl2pPr marL="1083701" indent="0" algn="ctr">
              <a:buNone/>
              <a:defRPr sz="4741"/>
            </a:lvl2pPr>
            <a:lvl3pPr marL="2167402" indent="0" algn="ctr">
              <a:buNone/>
              <a:defRPr sz="4267"/>
            </a:lvl3pPr>
            <a:lvl4pPr marL="3251103" indent="0" algn="ctr">
              <a:buNone/>
              <a:defRPr sz="3792"/>
            </a:lvl4pPr>
            <a:lvl5pPr marL="4334805" indent="0" algn="ctr">
              <a:buNone/>
              <a:defRPr sz="3792"/>
            </a:lvl5pPr>
            <a:lvl6pPr marL="5418506" indent="0" algn="ctr">
              <a:buNone/>
              <a:defRPr sz="3792"/>
            </a:lvl6pPr>
            <a:lvl7pPr marL="6502207" indent="0" algn="ctr">
              <a:buNone/>
              <a:defRPr sz="3792"/>
            </a:lvl7pPr>
            <a:lvl8pPr marL="7585908" indent="0" algn="ctr">
              <a:buNone/>
              <a:defRPr sz="3792"/>
            </a:lvl8pPr>
            <a:lvl9pPr marL="8669609" indent="0" algn="ctr">
              <a:buNone/>
              <a:defRPr sz="3792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C0276-40B4-40CF-B54D-DF4D99EEC6AB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3D303-9104-44D0-9839-573AD12F3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258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C0276-40B4-40CF-B54D-DF4D99EEC6AB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3D303-9104-44D0-9839-573AD12F3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881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510556" y="865481"/>
            <a:ext cx="4673486" cy="1377620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90098" y="865481"/>
            <a:ext cx="13749531" cy="1377620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C0276-40B4-40CF-B54D-DF4D99EEC6AB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3D303-9104-44D0-9839-573AD12F3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852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C0276-40B4-40CF-B54D-DF4D99EEC6AB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3D303-9104-44D0-9839-573AD12F3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827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8810" y="4052716"/>
            <a:ext cx="18693944" cy="6762043"/>
          </a:xfrm>
        </p:spPr>
        <p:txBody>
          <a:bodyPr anchor="b"/>
          <a:lstStyle>
            <a:lvl1pPr>
              <a:defRPr sz="1422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78810" y="10878731"/>
            <a:ext cx="18693944" cy="3555999"/>
          </a:xfrm>
        </p:spPr>
        <p:txBody>
          <a:bodyPr/>
          <a:lstStyle>
            <a:lvl1pPr marL="0" indent="0">
              <a:buNone/>
              <a:defRPr sz="5689">
                <a:solidFill>
                  <a:schemeClr val="tx1"/>
                </a:solidFill>
              </a:defRPr>
            </a:lvl1pPr>
            <a:lvl2pPr marL="1083701" indent="0">
              <a:buNone/>
              <a:defRPr sz="4741">
                <a:solidFill>
                  <a:schemeClr val="tx1">
                    <a:tint val="75000"/>
                  </a:schemeClr>
                </a:solidFill>
              </a:defRPr>
            </a:lvl2pPr>
            <a:lvl3pPr marL="2167402" indent="0">
              <a:buNone/>
              <a:defRPr sz="4267">
                <a:solidFill>
                  <a:schemeClr val="tx1">
                    <a:tint val="75000"/>
                  </a:schemeClr>
                </a:solidFill>
              </a:defRPr>
            </a:lvl3pPr>
            <a:lvl4pPr marL="3251103" indent="0">
              <a:buNone/>
              <a:defRPr sz="3792">
                <a:solidFill>
                  <a:schemeClr val="tx1">
                    <a:tint val="75000"/>
                  </a:schemeClr>
                </a:solidFill>
              </a:defRPr>
            </a:lvl4pPr>
            <a:lvl5pPr marL="4334805" indent="0">
              <a:buNone/>
              <a:defRPr sz="3792">
                <a:solidFill>
                  <a:schemeClr val="tx1">
                    <a:tint val="75000"/>
                  </a:schemeClr>
                </a:solidFill>
              </a:defRPr>
            </a:lvl5pPr>
            <a:lvl6pPr marL="5418506" indent="0">
              <a:buNone/>
              <a:defRPr sz="3792">
                <a:solidFill>
                  <a:schemeClr val="tx1">
                    <a:tint val="75000"/>
                  </a:schemeClr>
                </a:solidFill>
              </a:defRPr>
            </a:lvl6pPr>
            <a:lvl7pPr marL="6502207" indent="0">
              <a:buNone/>
              <a:defRPr sz="3792">
                <a:solidFill>
                  <a:schemeClr val="tx1">
                    <a:tint val="75000"/>
                  </a:schemeClr>
                </a:solidFill>
              </a:defRPr>
            </a:lvl7pPr>
            <a:lvl8pPr marL="7585908" indent="0">
              <a:buNone/>
              <a:defRPr sz="3792">
                <a:solidFill>
                  <a:schemeClr val="tx1">
                    <a:tint val="75000"/>
                  </a:schemeClr>
                </a:solidFill>
              </a:defRPr>
            </a:lvl8pPr>
            <a:lvl9pPr marL="8669609" indent="0">
              <a:buNone/>
              <a:defRPr sz="37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C0276-40B4-40CF-B54D-DF4D99EEC6AB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3D303-9104-44D0-9839-573AD12F3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203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90097" y="4327407"/>
            <a:ext cx="9211509" cy="103142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532" y="4327407"/>
            <a:ext cx="9211509" cy="103142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C0276-40B4-40CF-B54D-DF4D99EEC6AB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3D303-9104-44D0-9839-573AD12F3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951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2920" y="865485"/>
            <a:ext cx="18693944" cy="31420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92922" y="3984979"/>
            <a:ext cx="9169175" cy="1952977"/>
          </a:xfrm>
        </p:spPr>
        <p:txBody>
          <a:bodyPr anchor="b"/>
          <a:lstStyle>
            <a:lvl1pPr marL="0" indent="0">
              <a:buNone/>
              <a:defRPr sz="5689" b="1"/>
            </a:lvl1pPr>
            <a:lvl2pPr marL="1083701" indent="0">
              <a:buNone/>
              <a:defRPr sz="4741" b="1"/>
            </a:lvl2pPr>
            <a:lvl3pPr marL="2167402" indent="0">
              <a:buNone/>
              <a:defRPr sz="4267" b="1"/>
            </a:lvl3pPr>
            <a:lvl4pPr marL="3251103" indent="0">
              <a:buNone/>
              <a:defRPr sz="3792" b="1"/>
            </a:lvl4pPr>
            <a:lvl5pPr marL="4334805" indent="0">
              <a:buNone/>
              <a:defRPr sz="3792" b="1"/>
            </a:lvl5pPr>
            <a:lvl6pPr marL="5418506" indent="0">
              <a:buNone/>
              <a:defRPr sz="3792" b="1"/>
            </a:lvl6pPr>
            <a:lvl7pPr marL="6502207" indent="0">
              <a:buNone/>
              <a:defRPr sz="3792" b="1"/>
            </a:lvl7pPr>
            <a:lvl8pPr marL="7585908" indent="0">
              <a:buNone/>
              <a:defRPr sz="3792" b="1"/>
            </a:lvl8pPr>
            <a:lvl9pPr marL="8669609" indent="0">
              <a:buNone/>
              <a:defRPr sz="379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92922" y="5937956"/>
            <a:ext cx="9169175" cy="8733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972533" y="3984979"/>
            <a:ext cx="9214332" cy="1952977"/>
          </a:xfrm>
        </p:spPr>
        <p:txBody>
          <a:bodyPr anchor="b"/>
          <a:lstStyle>
            <a:lvl1pPr marL="0" indent="0">
              <a:buNone/>
              <a:defRPr sz="5689" b="1"/>
            </a:lvl1pPr>
            <a:lvl2pPr marL="1083701" indent="0">
              <a:buNone/>
              <a:defRPr sz="4741" b="1"/>
            </a:lvl2pPr>
            <a:lvl3pPr marL="2167402" indent="0">
              <a:buNone/>
              <a:defRPr sz="4267" b="1"/>
            </a:lvl3pPr>
            <a:lvl4pPr marL="3251103" indent="0">
              <a:buNone/>
              <a:defRPr sz="3792" b="1"/>
            </a:lvl4pPr>
            <a:lvl5pPr marL="4334805" indent="0">
              <a:buNone/>
              <a:defRPr sz="3792" b="1"/>
            </a:lvl5pPr>
            <a:lvl6pPr marL="5418506" indent="0">
              <a:buNone/>
              <a:defRPr sz="3792" b="1"/>
            </a:lvl6pPr>
            <a:lvl7pPr marL="6502207" indent="0">
              <a:buNone/>
              <a:defRPr sz="3792" b="1"/>
            </a:lvl7pPr>
            <a:lvl8pPr marL="7585908" indent="0">
              <a:buNone/>
              <a:defRPr sz="3792" b="1"/>
            </a:lvl8pPr>
            <a:lvl9pPr marL="8669609" indent="0">
              <a:buNone/>
              <a:defRPr sz="379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972533" y="5937956"/>
            <a:ext cx="9214332" cy="8733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C0276-40B4-40CF-B54D-DF4D99EEC6AB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3D303-9104-44D0-9839-573AD12F3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802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C0276-40B4-40CF-B54D-DF4D99EEC6AB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3D303-9104-44D0-9839-573AD12F3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950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C0276-40B4-40CF-B54D-DF4D99EEC6AB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3D303-9104-44D0-9839-573AD12F3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925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2920" y="1083733"/>
            <a:ext cx="6990474" cy="3793067"/>
          </a:xfrm>
        </p:spPr>
        <p:txBody>
          <a:bodyPr anchor="b"/>
          <a:lstStyle>
            <a:lvl1pPr>
              <a:defRPr sz="758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14332" y="2340567"/>
            <a:ext cx="10972532" cy="11552296"/>
          </a:xfrm>
        </p:spPr>
        <p:txBody>
          <a:bodyPr/>
          <a:lstStyle>
            <a:lvl1pPr>
              <a:defRPr sz="7585"/>
            </a:lvl1pPr>
            <a:lvl2pPr>
              <a:defRPr sz="6637"/>
            </a:lvl2pPr>
            <a:lvl3pPr>
              <a:defRPr sz="5689"/>
            </a:lvl3pPr>
            <a:lvl4pPr>
              <a:defRPr sz="4741"/>
            </a:lvl4pPr>
            <a:lvl5pPr>
              <a:defRPr sz="4741"/>
            </a:lvl5pPr>
            <a:lvl6pPr>
              <a:defRPr sz="4741"/>
            </a:lvl6pPr>
            <a:lvl7pPr>
              <a:defRPr sz="4741"/>
            </a:lvl7pPr>
            <a:lvl8pPr>
              <a:defRPr sz="4741"/>
            </a:lvl8pPr>
            <a:lvl9pPr>
              <a:defRPr sz="474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92920" y="4876800"/>
            <a:ext cx="6990474" cy="9034875"/>
          </a:xfrm>
        </p:spPr>
        <p:txBody>
          <a:bodyPr/>
          <a:lstStyle>
            <a:lvl1pPr marL="0" indent="0">
              <a:buNone/>
              <a:defRPr sz="3792"/>
            </a:lvl1pPr>
            <a:lvl2pPr marL="1083701" indent="0">
              <a:buNone/>
              <a:defRPr sz="3318"/>
            </a:lvl2pPr>
            <a:lvl3pPr marL="2167402" indent="0">
              <a:buNone/>
              <a:defRPr sz="2844"/>
            </a:lvl3pPr>
            <a:lvl4pPr marL="3251103" indent="0">
              <a:buNone/>
              <a:defRPr sz="2370"/>
            </a:lvl4pPr>
            <a:lvl5pPr marL="4334805" indent="0">
              <a:buNone/>
              <a:defRPr sz="2370"/>
            </a:lvl5pPr>
            <a:lvl6pPr marL="5418506" indent="0">
              <a:buNone/>
              <a:defRPr sz="2370"/>
            </a:lvl6pPr>
            <a:lvl7pPr marL="6502207" indent="0">
              <a:buNone/>
              <a:defRPr sz="2370"/>
            </a:lvl7pPr>
            <a:lvl8pPr marL="7585908" indent="0">
              <a:buNone/>
              <a:defRPr sz="2370"/>
            </a:lvl8pPr>
            <a:lvl9pPr marL="8669609" indent="0">
              <a:buNone/>
              <a:defRPr sz="237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C0276-40B4-40CF-B54D-DF4D99EEC6AB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3D303-9104-44D0-9839-573AD12F3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377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2920" y="1083733"/>
            <a:ext cx="6990474" cy="3793067"/>
          </a:xfrm>
        </p:spPr>
        <p:txBody>
          <a:bodyPr anchor="b"/>
          <a:lstStyle>
            <a:lvl1pPr>
              <a:defRPr sz="758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214332" y="2340567"/>
            <a:ext cx="10972532" cy="11552296"/>
          </a:xfrm>
        </p:spPr>
        <p:txBody>
          <a:bodyPr anchor="t"/>
          <a:lstStyle>
            <a:lvl1pPr marL="0" indent="0">
              <a:buNone/>
              <a:defRPr sz="7585"/>
            </a:lvl1pPr>
            <a:lvl2pPr marL="1083701" indent="0">
              <a:buNone/>
              <a:defRPr sz="6637"/>
            </a:lvl2pPr>
            <a:lvl3pPr marL="2167402" indent="0">
              <a:buNone/>
              <a:defRPr sz="5689"/>
            </a:lvl3pPr>
            <a:lvl4pPr marL="3251103" indent="0">
              <a:buNone/>
              <a:defRPr sz="4741"/>
            </a:lvl4pPr>
            <a:lvl5pPr marL="4334805" indent="0">
              <a:buNone/>
              <a:defRPr sz="4741"/>
            </a:lvl5pPr>
            <a:lvl6pPr marL="5418506" indent="0">
              <a:buNone/>
              <a:defRPr sz="4741"/>
            </a:lvl6pPr>
            <a:lvl7pPr marL="6502207" indent="0">
              <a:buNone/>
              <a:defRPr sz="4741"/>
            </a:lvl7pPr>
            <a:lvl8pPr marL="7585908" indent="0">
              <a:buNone/>
              <a:defRPr sz="4741"/>
            </a:lvl8pPr>
            <a:lvl9pPr marL="8669609" indent="0">
              <a:buNone/>
              <a:defRPr sz="4741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92920" y="4876800"/>
            <a:ext cx="6990474" cy="9034875"/>
          </a:xfrm>
        </p:spPr>
        <p:txBody>
          <a:bodyPr/>
          <a:lstStyle>
            <a:lvl1pPr marL="0" indent="0">
              <a:buNone/>
              <a:defRPr sz="3792"/>
            </a:lvl1pPr>
            <a:lvl2pPr marL="1083701" indent="0">
              <a:buNone/>
              <a:defRPr sz="3318"/>
            </a:lvl2pPr>
            <a:lvl3pPr marL="2167402" indent="0">
              <a:buNone/>
              <a:defRPr sz="2844"/>
            </a:lvl3pPr>
            <a:lvl4pPr marL="3251103" indent="0">
              <a:buNone/>
              <a:defRPr sz="2370"/>
            </a:lvl4pPr>
            <a:lvl5pPr marL="4334805" indent="0">
              <a:buNone/>
              <a:defRPr sz="2370"/>
            </a:lvl5pPr>
            <a:lvl6pPr marL="5418506" indent="0">
              <a:buNone/>
              <a:defRPr sz="2370"/>
            </a:lvl6pPr>
            <a:lvl7pPr marL="6502207" indent="0">
              <a:buNone/>
              <a:defRPr sz="2370"/>
            </a:lvl7pPr>
            <a:lvl8pPr marL="7585908" indent="0">
              <a:buNone/>
              <a:defRPr sz="2370"/>
            </a:lvl8pPr>
            <a:lvl9pPr marL="8669609" indent="0">
              <a:buNone/>
              <a:defRPr sz="237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C0276-40B4-40CF-B54D-DF4D99EEC6AB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3D303-9104-44D0-9839-573AD12F3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416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90097" y="865485"/>
            <a:ext cx="18693944" cy="3142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90097" y="4327407"/>
            <a:ext cx="18693944" cy="103142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90097" y="15066908"/>
            <a:ext cx="4876681" cy="8654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4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DC0276-40B4-40CF-B54D-DF4D99EEC6AB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179558" y="15066908"/>
            <a:ext cx="7315022" cy="8654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4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307360" y="15066908"/>
            <a:ext cx="4876681" cy="8654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4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23D303-9104-44D0-9839-573AD12F3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2167402" rtl="0" eaLnBrk="1" latinLnBrk="0" hangingPunct="1">
        <a:lnSpc>
          <a:spcPct val="90000"/>
        </a:lnSpc>
        <a:spcBef>
          <a:spcPct val="0"/>
        </a:spcBef>
        <a:buNone/>
        <a:defRPr sz="1042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1851" indent="-541851" algn="l" defTabSz="2167402" rtl="0" eaLnBrk="1" latinLnBrk="0" hangingPunct="1">
        <a:lnSpc>
          <a:spcPct val="90000"/>
        </a:lnSpc>
        <a:spcBef>
          <a:spcPts val="2370"/>
        </a:spcBef>
        <a:buFont typeface="Arial" panose="020B0604020202020204" pitchFamily="34" charset="0"/>
        <a:buChar char="•"/>
        <a:defRPr sz="6637" kern="1200">
          <a:solidFill>
            <a:schemeClr val="tx1"/>
          </a:solidFill>
          <a:latin typeface="+mn-lt"/>
          <a:ea typeface="+mn-ea"/>
          <a:cs typeface="+mn-cs"/>
        </a:defRPr>
      </a:lvl1pPr>
      <a:lvl2pPr marL="1625552" indent="-541851" algn="l" defTabSz="2167402" rtl="0" eaLnBrk="1" latinLnBrk="0" hangingPunct="1">
        <a:lnSpc>
          <a:spcPct val="90000"/>
        </a:lnSpc>
        <a:spcBef>
          <a:spcPts val="1185"/>
        </a:spcBef>
        <a:buFont typeface="Arial" panose="020B0604020202020204" pitchFamily="34" charset="0"/>
        <a:buChar char="•"/>
        <a:defRPr sz="5689" kern="1200">
          <a:solidFill>
            <a:schemeClr val="tx1"/>
          </a:solidFill>
          <a:latin typeface="+mn-lt"/>
          <a:ea typeface="+mn-ea"/>
          <a:cs typeface="+mn-cs"/>
        </a:defRPr>
      </a:lvl2pPr>
      <a:lvl3pPr marL="2709253" indent="-541851" algn="l" defTabSz="2167402" rtl="0" eaLnBrk="1" latinLnBrk="0" hangingPunct="1">
        <a:lnSpc>
          <a:spcPct val="90000"/>
        </a:lnSpc>
        <a:spcBef>
          <a:spcPts val="1185"/>
        </a:spcBef>
        <a:buFont typeface="Arial" panose="020B0604020202020204" pitchFamily="34" charset="0"/>
        <a:buChar char="•"/>
        <a:defRPr sz="4741" kern="1200">
          <a:solidFill>
            <a:schemeClr val="tx1"/>
          </a:solidFill>
          <a:latin typeface="+mn-lt"/>
          <a:ea typeface="+mn-ea"/>
          <a:cs typeface="+mn-cs"/>
        </a:defRPr>
      </a:lvl3pPr>
      <a:lvl4pPr marL="3792954" indent="-541851" algn="l" defTabSz="2167402" rtl="0" eaLnBrk="1" latinLnBrk="0" hangingPunct="1">
        <a:lnSpc>
          <a:spcPct val="90000"/>
        </a:lnSpc>
        <a:spcBef>
          <a:spcPts val="1185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4pPr>
      <a:lvl5pPr marL="4876655" indent="-541851" algn="l" defTabSz="2167402" rtl="0" eaLnBrk="1" latinLnBrk="0" hangingPunct="1">
        <a:lnSpc>
          <a:spcPct val="90000"/>
        </a:lnSpc>
        <a:spcBef>
          <a:spcPts val="1185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5pPr>
      <a:lvl6pPr marL="5960356" indent="-541851" algn="l" defTabSz="2167402" rtl="0" eaLnBrk="1" latinLnBrk="0" hangingPunct="1">
        <a:lnSpc>
          <a:spcPct val="90000"/>
        </a:lnSpc>
        <a:spcBef>
          <a:spcPts val="1185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6pPr>
      <a:lvl7pPr marL="7044058" indent="-541851" algn="l" defTabSz="2167402" rtl="0" eaLnBrk="1" latinLnBrk="0" hangingPunct="1">
        <a:lnSpc>
          <a:spcPct val="90000"/>
        </a:lnSpc>
        <a:spcBef>
          <a:spcPts val="1185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7pPr>
      <a:lvl8pPr marL="8127759" indent="-541851" algn="l" defTabSz="2167402" rtl="0" eaLnBrk="1" latinLnBrk="0" hangingPunct="1">
        <a:lnSpc>
          <a:spcPct val="90000"/>
        </a:lnSpc>
        <a:spcBef>
          <a:spcPts val="1185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8pPr>
      <a:lvl9pPr marL="9211460" indent="-541851" algn="l" defTabSz="2167402" rtl="0" eaLnBrk="1" latinLnBrk="0" hangingPunct="1">
        <a:lnSpc>
          <a:spcPct val="90000"/>
        </a:lnSpc>
        <a:spcBef>
          <a:spcPts val="1185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67402" rtl="0" eaLnBrk="1" latinLnBrk="0" hangingPunct="1"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1083701" algn="l" defTabSz="2167402" rtl="0" eaLnBrk="1" latinLnBrk="0" hangingPunct="1">
        <a:defRPr sz="4267" kern="1200">
          <a:solidFill>
            <a:schemeClr val="tx1"/>
          </a:solidFill>
          <a:latin typeface="+mn-lt"/>
          <a:ea typeface="+mn-ea"/>
          <a:cs typeface="+mn-cs"/>
        </a:defRPr>
      </a:lvl2pPr>
      <a:lvl3pPr marL="2167402" algn="l" defTabSz="2167402" rtl="0" eaLnBrk="1" latinLnBrk="0" hangingPunct="1">
        <a:defRPr sz="4267" kern="1200">
          <a:solidFill>
            <a:schemeClr val="tx1"/>
          </a:solidFill>
          <a:latin typeface="+mn-lt"/>
          <a:ea typeface="+mn-ea"/>
          <a:cs typeface="+mn-cs"/>
        </a:defRPr>
      </a:lvl3pPr>
      <a:lvl4pPr marL="3251103" algn="l" defTabSz="2167402" rtl="0" eaLnBrk="1" latinLnBrk="0" hangingPunct="1">
        <a:defRPr sz="4267" kern="1200">
          <a:solidFill>
            <a:schemeClr val="tx1"/>
          </a:solidFill>
          <a:latin typeface="+mn-lt"/>
          <a:ea typeface="+mn-ea"/>
          <a:cs typeface="+mn-cs"/>
        </a:defRPr>
      </a:lvl4pPr>
      <a:lvl5pPr marL="4334805" algn="l" defTabSz="2167402" rtl="0" eaLnBrk="1" latinLnBrk="0" hangingPunct="1">
        <a:defRPr sz="4267" kern="1200">
          <a:solidFill>
            <a:schemeClr val="tx1"/>
          </a:solidFill>
          <a:latin typeface="+mn-lt"/>
          <a:ea typeface="+mn-ea"/>
          <a:cs typeface="+mn-cs"/>
        </a:defRPr>
      </a:lvl5pPr>
      <a:lvl6pPr marL="5418506" algn="l" defTabSz="2167402" rtl="0" eaLnBrk="1" latinLnBrk="0" hangingPunct="1">
        <a:defRPr sz="4267" kern="1200">
          <a:solidFill>
            <a:schemeClr val="tx1"/>
          </a:solidFill>
          <a:latin typeface="+mn-lt"/>
          <a:ea typeface="+mn-ea"/>
          <a:cs typeface="+mn-cs"/>
        </a:defRPr>
      </a:lvl6pPr>
      <a:lvl7pPr marL="6502207" algn="l" defTabSz="2167402" rtl="0" eaLnBrk="1" latinLnBrk="0" hangingPunct="1">
        <a:defRPr sz="4267" kern="1200">
          <a:solidFill>
            <a:schemeClr val="tx1"/>
          </a:solidFill>
          <a:latin typeface="+mn-lt"/>
          <a:ea typeface="+mn-ea"/>
          <a:cs typeface="+mn-cs"/>
        </a:defRPr>
      </a:lvl7pPr>
      <a:lvl8pPr marL="7585908" algn="l" defTabSz="2167402" rtl="0" eaLnBrk="1" latinLnBrk="0" hangingPunct="1">
        <a:defRPr sz="4267" kern="1200">
          <a:solidFill>
            <a:schemeClr val="tx1"/>
          </a:solidFill>
          <a:latin typeface="+mn-lt"/>
          <a:ea typeface="+mn-ea"/>
          <a:cs typeface="+mn-cs"/>
        </a:defRPr>
      </a:lvl8pPr>
      <a:lvl9pPr marL="8669609" algn="l" defTabSz="2167402" rtl="0" eaLnBrk="1" latinLnBrk="0" hangingPunct="1">
        <a:defRPr sz="42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34AA84B-C28A-4DD9-BF30-D70AAA933CAC}"/>
              </a:ext>
            </a:extLst>
          </p:cNvPr>
          <p:cNvSpPr txBox="1"/>
          <p:nvPr/>
        </p:nvSpPr>
        <p:spPr>
          <a:xfrm>
            <a:off x="12723778" y="1336140"/>
            <a:ext cx="8599251" cy="13880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	Decon ops: east of parking garage</a:t>
            </a:r>
          </a:p>
          <a:p>
            <a:endParaRPr lang="en-US" sz="3200" dirty="0"/>
          </a:p>
          <a:p>
            <a:r>
              <a:rPr lang="en-US" sz="3200" dirty="0"/>
              <a:t>	Decon/Med Surge Conex: west side of parking 	garage</a:t>
            </a:r>
          </a:p>
          <a:p>
            <a:endParaRPr lang="en-US" sz="3200" dirty="0"/>
          </a:p>
          <a:p>
            <a:r>
              <a:rPr lang="en-US" sz="3200" dirty="0"/>
              <a:t>	Staging area: southeast parking lot</a:t>
            </a:r>
          </a:p>
          <a:p>
            <a:endParaRPr lang="en-US" sz="3200" dirty="0"/>
          </a:p>
          <a:p>
            <a:r>
              <a:rPr lang="en-US" sz="3200" b="1" dirty="0"/>
              <a:t>Other Locations:</a:t>
            </a:r>
          </a:p>
          <a:p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Victim Discharge Area: Cafe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HCC: Executive Conference Room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Labor Pool: TBD on exercise day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Fatality Management: ED radiology area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Victim-designated bathroom: 1</a:t>
            </a:r>
            <a:r>
              <a:rPr lang="en-US" sz="3200" baseline="30000" dirty="0"/>
              <a:t>st</a:t>
            </a:r>
            <a:r>
              <a:rPr lang="en-US" sz="3200" dirty="0"/>
              <a:t> floor MOB with a mask and escort</a:t>
            </a:r>
          </a:p>
          <a:p>
            <a:endParaRPr lang="en-US" sz="3200" dirty="0"/>
          </a:p>
          <a:p>
            <a:r>
              <a:rPr lang="en-US" sz="3200" b="1" dirty="0"/>
              <a:t>Key Phone Numbers:</a:t>
            </a:r>
          </a:p>
          <a:p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Exercise Lead: Justin Everhardt 813-7190-0006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Lead Controller: Sarah Cabrera 407-702-0597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Asst Controller: 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Gwendolyn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Viccaro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407-615-0224</a:t>
            </a: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HCC: 407.644.4032</a:t>
            </a:r>
          </a:p>
          <a:p>
            <a:endParaRPr lang="en-US" sz="3200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A58A701-A26A-4BFE-90AD-3EBB968ACEF7}"/>
              </a:ext>
            </a:extLst>
          </p:cNvPr>
          <p:cNvSpPr/>
          <p:nvPr/>
        </p:nvSpPr>
        <p:spPr>
          <a:xfrm>
            <a:off x="12387219" y="1336140"/>
            <a:ext cx="687003" cy="687003"/>
          </a:xfrm>
          <a:prstGeom prst="ellipse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58B3D5D-1C14-49C9-B501-19E1F80FF1B4}"/>
              </a:ext>
            </a:extLst>
          </p:cNvPr>
          <p:cNvSpPr/>
          <p:nvPr/>
        </p:nvSpPr>
        <p:spPr>
          <a:xfrm>
            <a:off x="12383979" y="2618483"/>
            <a:ext cx="687003" cy="687003"/>
          </a:xfrm>
          <a:prstGeom prst="ellipse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48DE541-7213-4149-82CB-E3BBE0581717}"/>
              </a:ext>
            </a:extLst>
          </p:cNvPr>
          <p:cNvSpPr/>
          <p:nvPr/>
        </p:nvSpPr>
        <p:spPr>
          <a:xfrm>
            <a:off x="12400194" y="3800479"/>
            <a:ext cx="687003" cy="687003"/>
          </a:xfrm>
          <a:prstGeom prst="ellipse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118BF1-20D5-45AA-A231-72DD2550E068}"/>
              </a:ext>
            </a:extLst>
          </p:cNvPr>
          <p:cNvSpPr txBox="1"/>
          <p:nvPr/>
        </p:nvSpPr>
        <p:spPr>
          <a:xfrm>
            <a:off x="2258117" y="665591"/>
            <a:ext cx="85789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1"/>
                </a:solidFill>
              </a:rPr>
              <a:t>AdventHealth Altamonte Springs</a:t>
            </a:r>
          </a:p>
          <a:p>
            <a:r>
              <a:rPr lang="en-US" sz="3600" dirty="0"/>
              <a:t>601 East Altamonte Drive, Altamonte Springs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D439765-CDA5-CD65-E66E-EC4D6558F5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202" y="3209045"/>
            <a:ext cx="11602673" cy="1001970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33E157B0-3B72-0D5F-4E6D-DB63C132B545}"/>
              </a:ext>
            </a:extLst>
          </p:cNvPr>
          <p:cNvSpPr/>
          <p:nvPr/>
        </p:nvSpPr>
        <p:spPr>
          <a:xfrm>
            <a:off x="10283857" y="8910535"/>
            <a:ext cx="1106424" cy="2470826"/>
          </a:xfrm>
          <a:prstGeom prst="ellipse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9CFA1D5-C8BC-5693-4CE5-07965D569627}"/>
              </a:ext>
            </a:extLst>
          </p:cNvPr>
          <p:cNvSpPr/>
          <p:nvPr/>
        </p:nvSpPr>
        <p:spPr>
          <a:xfrm rot="16200000" flipV="1">
            <a:off x="8316730" y="5419832"/>
            <a:ext cx="1966803" cy="755704"/>
          </a:xfrm>
          <a:prstGeom prst="ellipse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064BEBE-B984-38D5-85FB-022C1510B9BB}"/>
              </a:ext>
            </a:extLst>
          </p:cNvPr>
          <p:cNvSpPr/>
          <p:nvPr/>
        </p:nvSpPr>
        <p:spPr>
          <a:xfrm>
            <a:off x="5992238" y="4797997"/>
            <a:ext cx="596151" cy="999688"/>
          </a:xfrm>
          <a:prstGeom prst="ellipse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55AC082-E792-9303-8913-7937EB720DE3}"/>
              </a:ext>
            </a:extLst>
          </p:cNvPr>
          <p:cNvSpPr/>
          <p:nvPr/>
        </p:nvSpPr>
        <p:spPr>
          <a:xfrm rot="10800000" flipV="1">
            <a:off x="6955476" y="6403234"/>
            <a:ext cx="1966803" cy="755704"/>
          </a:xfrm>
          <a:prstGeom prst="ellipse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2306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4A1A40-A095-444F-BC64-27B52C12D6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08" r="5385"/>
          <a:stretch/>
        </p:blipFill>
        <p:spPr>
          <a:xfrm>
            <a:off x="453319" y="2118874"/>
            <a:ext cx="11333748" cy="1154532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34AA84B-C28A-4DD9-BF30-D70AAA933CAC}"/>
              </a:ext>
            </a:extLst>
          </p:cNvPr>
          <p:cNvSpPr txBox="1"/>
          <p:nvPr/>
        </p:nvSpPr>
        <p:spPr>
          <a:xfrm>
            <a:off x="12464716" y="1381327"/>
            <a:ext cx="9209422" cy="12895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	Decon ops: EMS ramp into ED</a:t>
            </a:r>
          </a:p>
          <a:p>
            <a:endParaRPr lang="en-US" sz="3200" dirty="0"/>
          </a:p>
          <a:p>
            <a:r>
              <a:rPr lang="en-US" sz="3200" dirty="0"/>
              <a:t>	Decon &amp; Med Surge Conex: EMS ED entrance</a:t>
            </a:r>
          </a:p>
          <a:p>
            <a:endParaRPr lang="en-US" sz="3200" dirty="0"/>
          </a:p>
          <a:p>
            <a:r>
              <a:rPr lang="en-US" sz="3200" dirty="0"/>
              <a:t>	Staging area: access road near Fire Station</a:t>
            </a:r>
          </a:p>
          <a:p>
            <a:endParaRPr lang="en-US" sz="3200" dirty="0"/>
          </a:p>
          <a:p>
            <a:r>
              <a:rPr lang="en-US" sz="3200" b="1" dirty="0"/>
              <a:t>Other Locations:</a:t>
            </a:r>
          </a:p>
          <a:p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Victim Discharge Area: 1</a:t>
            </a:r>
            <a:r>
              <a:rPr lang="en-US" sz="3200" baseline="30000" dirty="0"/>
              <a:t>st</a:t>
            </a:r>
            <a:r>
              <a:rPr lang="en-US" sz="3200" dirty="0"/>
              <a:t> floor conference room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HCC: Apopka Boardroom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Labor Pool: Conference Room 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Fatality Management: TBD by HCC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Victim-designated bathroom: bathroom near Engineering</a:t>
            </a:r>
          </a:p>
          <a:p>
            <a:endParaRPr lang="en-US" sz="3200" dirty="0">
              <a:highlight>
                <a:srgbClr val="FFFF00"/>
              </a:highlight>
            </a:endParaRPr>
          </a:p>
          <a:p>
            <a:r>
              <a:rPr lang="en-US" sz="3200" b="1" dirty="0"/>
              <a:t>Key Phone Numbers:</a:t>
            </a:r>
          </a:p>
          <a:p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Exercise Lead: Justin Everhardt 813-7190-0006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Lead Controller: Ted Burgwald 352-630-0044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Asst Controller: Bobby Mladenov 239-580-7924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HCC: 407-884-1318</a:t>
            </a:r>
          </a:p>
          <a:p>
            <a:endParaRPr lang="en-US" sz="3200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A58A701-A26A-4BFE-90AD-3EBB968ACEF7}"/>
              </a:ext>
            </a:extLst>
          </p:cNvPr>
          <p:cNvSpPr/>
          <p:nvPr/>
        </p:nvSpPr>
        <p:spPr>
          <a:xfrm>
            <a:off x="12122526" y="1336140"/>
            <a:ext cx="687003" cy="687003"/>
          </a:xfrm>
          <a:prstGeom prst="ellipse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58B3D5D-1C14-49C9-B501-19E1F80FF1B4}"/>
              </a:ext>
            </a:extLst>
          </p:cNvPr>
          <p:cNvSpPr/>
          <p:nvPr/>
        </p:nvSpPr>
        <p:spPr>
          <a:xfrm>
            <a:off x="12119286" y="2305664"/>
            <a:ext cx="687003" cy="687003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48DE541-7213-4149-82CB-E3BBE0581717}"/>
              </a:ext>
            </a:extLst>
          </p:cNvPr>
          <p:cNvSpPr/>
          <p:nvPr/>
        </p:nvSpPr>
        <p:spPr>
          <a:xfrm>
            <a:off x="12135501" y="3294642"/>
            <a:ext cx="687003" cy="687003"/>
          </a:xfrm>
          <a:prstGeom prst="ellipse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628B979-7C3A-4BD5-A449-88FA77B67900}"/>
              </a:ext>
            </a:extLst>
          </p:cNvPr>
          <p:cNvSpPr/>
          <p:nvPr/>
        </p:nvSpPr>
        <p:spPr>
          <a:xfrm>
            <a:off x="2629598" y="8110709"/>
            <a:ext cx="914400" cy="914400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80288CE-C6FD-458A-A73E-4B52084806D3}"/>
              </a:ext>
            </a:extLst>
          </p:cNvPr>
          <p:cNvSpPr/>
          <p:nvPr/>
        </p:nvSpPr>
        <p:spPr>
          <a:xfrm>
            <a:off x="598324" y="8402740"/>
            <a:ext cx="1653030" cy="1106424"/>
          </a:xfrm>
          <a:prstGeom prst="ellipse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B9D3CA2-4AC0-40C9-8F78-B8198EDB3A10}"/>
              </a:ext>
            </a:extLst>
          </p:cNvPr>
          <p:cNvSpPr/>
          <p:nvPr/>
        </p:nvSpPr>
        <p:spPr>
          <a:xfrm rot="14074393">
            <a:off x="5754258" y="4908774"/>
            <a:ext cx="863419" cy="2464136"/>
          </a:xfrm>
          <a:prstGeom prst="ellipse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D691E0-5B23-4D56-85A8-D7ED70EE2B31}"/>
              </a:ext>
            </a:extLst>
          </p:cNvPr>
          <p:cNvSpPr txBox="1"/>
          <p:nvPr/>
        </p:nvSpPr>
        <p:spPr>
          <a:xfrm>
            <a:off x="3424507" y="817867"/>
            <a:ext cx="552292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i="0" dirty="0">
                <a:solidFill>
                  <a:schemeClr val="accent1"/>
                </a:solidFill>
                <a:effectLst/>
              </a:rPr>
              <a:t>AdventHealth Apopka </a:t>
            </a:r>
          </a:p>
          <a:p>
            <a:pPr algn="ctr"/>
            <a:r>
              <a:rPr lang="en-US" sz="3200" b="0" i="0" dirty="0">
                <a:solidFill>
                  <a:srgbClr val="202124"/>
                </a:solidFill>
                <a:effectLst/>
              </a:rPr>
              <a:t>2100 Ocoee Apopka Rd, Apopka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762198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34AA84B-C28A-4DD9-BF30-D70AAA933CAC}"/>
              </a:ext>
            </a:extLst>
          </p:cNvPr>
          <p:cNvSpPr txBox="1"/>
          <p:nvPr/>
        </p:nvSpPr>
        <p:spPr>
          <a:xfrm>
            <a:off x="11911263" y="9975923"/>
            <a:ext cx="895149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Other Locations:</a:t>
            </a:r>
          </a:p>
          <a:p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Victim Discharge Area: Palms Conference Room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HCC: Executive Boardroom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Labor Pool: area outside of Exec Boardroom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Fatality Management: TBD by HCC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Victim-designated bathroom: Central Energy Plant</a:t>
            </a:r>
          </a:p>
          <a:p>
            <a:endParaRPr lang="en-US" sz="3200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A58A701-A26A-4BFE-90AD-3EBB968ACEF7}"/>
              </a:ext>
            </a:extLst>
          </p:cNvPr>
          <p:cNvSpPr/>
          <p:nvPr/>
        </p:nvSpPr>
        <p:spPr>
          <a:xfrm>
            <a:off x="1628438" y="9954843"/>
            <a:ext cx="687003" cy="687003"/>
          </a:xfrm>
          <a:prstGeom prst="ellipse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58B3D5D-1C14-49C9-B501-19E1F80FF1B4}"/>
              </a:ext>
            </a:extLst>
          </p:cNvPr>
          <p:cNvSpPr/>
          <p:nvPr/>
        </p:nvSpPr>
        <p:spPr>
          <a:xfrm>
            <a:off x="1625198" y="10924367"/>
            <a:ext cx="687003" cy="687003"/>
          </a:xfrm>
          <a:prstGeom prst="ellipse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48DE541-7213-4149-82CB-E3BBE0581717}"/>
              </a:ext>
            </a:extLst>
          </p:cNvPr>
          <p:cNvSpPr/>
          <p:nvPr/>
        </p:nvSpPr>
        <p:spPr>
          <a:xfrm>
            <a:off x="1641413" y="11913345"/>
            <a:ext cx="687003" cy="687003"/>
          </a:xfrm>
          <a:prstGeom prst="ellipse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F02091-3F4A-4B52-ABBA-4D46FF3F3425}"/>
              </a:ext>
            </a:extLst>
          </p:cNvPr>
          <p:cNvSpPr txBox="1"/>
          <p:nvPr/>
        </p:nvSpPr>
        <p:spPr>
          <a:xfrm>
            <a:off x="1968699" y="9954843"/>
            <a:ext cx="988791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	Decon ops: NW of ED</a:t>
            </a:r>
          </a:p>
          <a:p>
            <a:endParaRPr lang="en-US" sz="3200" dirty="0"/>
          </a:p>
          <a:p>
            <a:r>
              <a:rPr lang="en-US" sz="3200" dirty="0"/>
              <a:t>	Decon &amp; Med Surge Conex: generator plant</a:t>
            </a:r>
          </a:p>
          <a:p>
            <a:endParaRPr lang="en-US" sz="3200" dirty="0"/>
          </a:p>
          <a:p>
            <a:r>
              <a:rPr lang="en-US" sz="3200" dirty="0"/>
              <a:t>	Staging area: 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: door outside Palms Conference room- Call </a:t>
            </a:r>
          </a:p>
          <a:p>
            <a:endParaRPr lang="en-US" sz="3200" dirty="0"/>
          </a:p>
          <a:p>
            <a:r>
              <a:rPr lang="en-US" sz="3200" b="1" dirty="0"/>
              <a:t>Key Phone Numbers: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Exercise Lead: Justin Everhardt 813-719-0006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Lead Controller: Erik Nielsen 407-947-1006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Asst Controller: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HCC: 321.939.2283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58EBBE-18FC-4F9D-ACE0-893EE35F7714}"/>
              </a:ext>
            </a:extLst>
          </p:cNvPr>
          <p:cNvSpPr txBox="1"/>
          <p:nvPr/>
        </p:nvSpPr>
        <p:spPr>
          <a:xfrm>
            <a:off x="0" y="393461"/>
            <a:ext cx="216741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dirty="0">
                <a:solidFill>
                  <a:schemeClr val="accent1"/>
                </a:solidFill>
                <a:effectLst/>
              </a:rPr>
              <a:t>AdventHealth Celebration</a:t>
            </a:r>
          </a:p>
          <a:p>
            <a:pPr algn="ctr"/>
            <a:r>
              <a:rPr lang="en-US" sz="3200" b="0" i="0" dirty="0">
                <a:solidFill>
                  <a:srgbClr val="202124"/>
                </a:solidFill>
                <a:effectLst/>
              </a:rPr>
              <a:t>400 Celebration Pl,  Celebration</a:t>
            </a:r>
            <a:endParaRPr lang="en-US" sz="3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485A4B-A991-0BBA-B574-ADC4D90621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30" t="20208" r="47850" b="7949"/>
          <a:stretch/>
        </p:blipFill>
        <p:spPr>
          <a:xfrm>
            <a:off x="2697381" y="1485993"/>
            <a:ext cx="15343958" cy="8515270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7B9D3CA2-4AC0-40C9-8F78-B8198EDB3A10}"/>
              </a:ext>
            </a:extLst>
          </p:cNvPr>
          <p:cNvSpPr/>
          <p:nvPr/>
        </p:nvSpPr>
        <p:spPr>
          <a:xfrm>
            <a:off x="7921818" y="2797611"/>
            <a:ext cx="1242612" cy="1419134"/>
          </a:xfrm>
          <a:prstGeom prst="ellipse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80288CE-C6FD-458A-A73E-4B52084806D3}"/>
              </a:ext>
            </a:extLst>
          </p:cNvPr>
          <p:cNvSpPr/>
          <p:nvPr/>
        </p:nvSpPr>
        <p:spPr>
          <a:xfrm>
            <a:off x="4307786" y="5979370"/>
            <a:ext cx="1106424" cy="1106424"/>
          </a:xfrm>
          <a:prstGeom prst="ellipse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628B979-7C3A-4BD5-A449-88FA77B67900}"/>
              </a:ext>
            </a:extLst>
          </p:cNvPr>
          <p:cNvSpPr/>
          <p:nvPr/>
        </p:nvSpPr>
        <p:spPr>
          <a:xfrm>
            <a:off x="4499810" y="7717460"/>
            <a:ext cx="914400" cy="914400"/>
          </a:xfrm>
          <a:prstGeom prst="ellipse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9234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34AA84B-C28A-4DD9-BF30-D70AAA933CAC}"/>
              </a:ext>
            </a:extLst>
          </p:cNvPr>
          <p:cNvSpPr txBox="1"/>
          <p:nvPr/>
        </p:nvSpPr>
        <p:spPr>
          <a:xfrm>
            <a:off x="11662786" y="10518738"/>
            <a:ext cx="928109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Other Locations:</a:t>
            </a:r>
          </a:p>
          <a:p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Victim Discharge Area: Precedo B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HCC: Precedo 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Labor Pool: Precedo 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Fatality Management: TBD by HCC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Victim-designated bathroom: bathroom located near Cafeteria</a:t>
            </a:r>
          </a:p>
          <a:p>
            <a:endParaRPr lang="en-US" sz="3200" dirty="0"/>
          </a:p>
          <a:p>
            <a:r>
              <a:rPr lang="en-US" sz="3200" dirty="0"/>
              <a:t>HCC</a:t>
            </a:r>
            <a:r>
              <a:rPr lang="en-US" sz="3200"/>
              <a:t>: 407-381-3958</a:t>
            </a:r>
            <a:endParaRPr lang="en-US" sz="32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6983C1F-0256-A25C-8DA8-A85816A6E697}"/>
              </a:ext>
            </a:extLst>
          </p:cNvPr>
          <p:cNvGrpSpPr/>
          <p:nvPr/>
        </p:nvGrpSpPr>
        <p:grpSpPr>
          <a:xfrm>
            <a:off x="733494" y="10497658"/>
            <a:ext cx="10534376" cy="5530280"/>
            <a:chOff x="730254" y="9954843"/>
            <a:chExt cx="10534376" cy="553028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A58A701-A26A-4BFE-90AD-3EBB968ACEF7}"/>
                </a:ext>
              </a:extLst>
            </p:cNvPr>
            <p:cNvSpPr/>
            <p:nvPr/>
          </p:nvSpPr>
          <p:spPr>
            <a:xfrm>
              <a:off x="733494" y="9954843"/>
              <a:ext cx="687003" cy="687003"/>
            </a:xfrm>
            <a:prstGeom prst="ellipse">
              <a:avLst/>
            </a:prstGeom>
            <a:noFill/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58B3D5D-1C14-49C9-B501-19E1F80FF1B4}"/>
                </a:ext>
              </a:extLst>
            </p:cNvPr>
            <p:cNvSpPr/>
            <p:nvPr/>
          </p:nvSpPr>
          <p:spPr>
            <a:xfrm>
              <a:off x="730254" y="10924367"/>
              <a:ext cx="687003" cy="687003"/>
            </a:xfrm>
            <a:prstGeom prst="ellipse">
              <a:avLst/>
            </a:prstGeom>
            <a:noFill/>
            <a:ln w="762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48DE541-7213-4149-82CB-E3BBE0581717}"/>
                </a:ext>
              </a:extLst>
            </p:cNvPr>
            <p:cNvSpPr/>
            <p:nvPr/>
          </p:nvSpPr>
          <p:spPr>
            <a:xfrm>
              <a:off x="746469" y="11913345"/>
              <a:ext cx="687003" cy="687003"/>
            </a:xfrm>
            <a:prstGeom prst="ellipse">
              <a:avLst/>
            </a:prstGeom>
            <a:noFill/>
            <a:ln w="762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EF02091-3F4A-4B52-ABBA-4D46FF3F3425}"/>
                </a:ext>
              </a:extLst>
            </p:cNvPr>
            <p:cNvSpPr txBox="1"/>
            <p:nvPr/>
          </p:nvSpPr>
          <p:spPr>
            <a:xfrm>
              <a:off x="1128410" y="9975923"/>
              <a:ext cx="10136220" cy="5509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	Decon ops: east of ED and Doc Parking</a:t>
              </a:r>
            </a:p>
            <a:p>
              <a:endParaRPr lang="en-US" sz="3200" dirty="0"/>
            </a:p>
            <a:p>
              <a:r>
                <a:rPr lang="en-US" sz="3200" dirty="0"/>
                <a:t>	Decon &amp; Med Surge Conex: generator plant &amp; ambo bay</a:t>
              </a:r>
            </a:p>
            <a:p>
              <a:endParaRPr lang="en-US" sz="3200" dirty="0"/>
            </a:p>
            <a:p>
              <a:r>
                <a:rPr lang="en-US" sz="3200" dirty="0"/>
                <a:t>	Staging area: Back parking area near physician parking</a:t>
              </a:r>
            </a:p>
            <a:p>
              <a:endParaRPr lang="en-US" sz="3200" dirty="0"/>
            </a:p>
            <a:p>
              <a:r>
                <a:rPr lang="en-US" sz="3200" b="1" dirty="0"/>
                <a:t>Key Phone Numbers: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3200" dirty="0"/>
                <a:t>Exercise Lead: Justin Everhardt 813-719-0006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3200" dirty="0"/>
                <a:t>Lead Controller: Lily Nguyen 407-408-3366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3200" dirty="0"/>
                <a:t>Asst Controller: Samuel Cartagena 407-807-1746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3200" dirty="0">
                  <a:cs typeface="Arial" panose="020B0604020202020204" pitchFamily="34" charset="0"/>
                </a:rPr>
                <a:t>Asst Controller: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FA9FE12-60BD-442D-A144-FAFA932B8873}"/>
              </a:ext>
            </a:extLst>
          </p:cNvPr>
          <p:cNvSpPr txBox="1"/>
          <p:nvPr/>
        </p:nvSpPr>
        <p:spPr>
          <a:xfrm>
            <a:off x="0" y="366086"/>
            <a:ext cx="216741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dirty="0">
                <a:solidFill>
                  <a:schemeClr val="accent1"/>
                </a:solidFill>
                <a:effectLst/>
              </a:rPr>
              <a:t>AdventHealth East Orlando: </a:t>
            </a:r>
            <a:r>
              <a:rPr lang="en-US" sz="3200" b="0" i="0" dirty="0">
                <a:solidFill>
                  <a:srgbClr val="202124"/>
                </a:solidFill>
                <a:effectLst/>
              </a:rPr>
              <a:t>7727 Lake Underhill Rd, Orlando</a:t>
            </a:r>
            <a:endParaRPr lang="en-US" sz="3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C0BE23-B499-615F-1DCC-EB3C05C1BE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54" b="6362"/>
          <a:stretch/>
        </p:blipFill>
        <p:spPr>
          <a:xfrm>
            <a:off x="2086064" y="971941"/>
            <a:ext cx="17502010" cy="9298064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153EA9F7-3E6A-D305-CF5E-83A7EB491BA9}"/>
              </a:ext>
            </a:extLst>
          </p:cNvPr>
          <p:cNvSpPr/>
          <p:nvPr/>
        </p:nvSpPr>
        <p:spPr>
          <a:xfrm>
            <a:off x="17472749" y="6426936"/>
            <a:ext cx="831273" cy="2133404"/>
          </a:xfrm>
          <a:prstGeom prst="ellipse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CC404F6-79B8-D517-1D08-A7E0F5D64E64}"/>
              </a:ext>
            </a:extLst>
          </p:cNvPr>
          <p:cNvSpPr/>
          <p:nvPr/>
        </p:nvSpPr>
        <p:spPr>
          <a:xfrm>
            <a:off x="12513662" y="1417099"/>
            <a:ext cx="687003" cy="687003"/>
          </a:xfrm>
          <a:prstGeom prst="ellipse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24D2FE0-ADAC-049B-3A93-F18EE3E94872}"/>
              </a:ext>
            </a:extLst>
          </p:cNvPr>
          <p:cNvSpPr/>
          <p:nvPr/>
        </p:nvSpPr>
        <p:spPr>
          <a:xfrm>
            <a:off x="14919429" y="5037256"/>
            <a:ext cx="687003" cy="687003"/>
          </a:xfrm>
          <a:prstGeom prst="ellipse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E3435A7-EB6A-3F59-9359-AF65A19572A9}"/>
              </a:ext>
            </a:extLst>
          </p:cNvPr>
          <p:cNvSpPr/>
          <p:nvPr/>
        </p:nvSpPr>
        <p:spPr>
          <a:xfrm>
            <a:off x="11407238" y="2733863"/>
            <a:ext cx="1106424" cy="2646894"/>
          </a:xfrm>
          <a:prstGeom prst="ellipse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1769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34AA84B-C28A-4DD9-BF30-D70AAA933CAC}"/>
              </a:ext>
            </a:extLst>
          </p:cNvPr>
          <p:cNvSpPr txBox="1"/>
          <p:nvPr/>
        </p:nvSpPr>
        <p:spPr>
          <a:xfrm>
            <a:off x="12359820" y="1433860"/>
            <a:ext cx="9314318" cy="12403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	Decon ops: between ED &amp; tennis courts</a:t>
            </a:r>
          </a:p>
          <a:p>
            <a:endParaRPr lang="en-US" sz="3200" dirty="0"/>
          </a:p>
          <a:p>
            <a:r>
              <a:rPr lang="en-US" sz="3200" dirty="0"/>
              <a:t>	Decon &amp; Med Surge Conex: by engineering shed</a:t>
            </a:r>
          </a:p>
          <a:p>
            <a:endParaRPr lang="en-US" sz="3200" dirty="0"/>
          </a:p>
          <a:p>
            <a:r>
              <a:rPr lang="en-US" sz="3200" dirty="0"/>
              <a:t>	Staging area: Hilda St MOB, 201 Hilda St.</a:t>
            </a:r>
          </a:p>
          <a:p>
            <a:endParaRPr lang="en-US" sz="3200" dirty="0"/>
          </a:p>
          <a:p>
            <a:r>
              <a:rPr lang="en-US" sz="3200" b="1" dirty="0"/>
              <a:t>Other Locations:</a:t>
            </a:r>
          </a:p>
          <a:p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Victim Discharge Area: Woodlands A-C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HCC: Executive Conference Room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Labor Pool: TBD by HCC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Fatality Management: TBD by HCC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Victim-designated bathroom: Hilda St. MOB</a:t>
            </a:r>
          </a:p>
          <a:p>
            <a:endParaRPr lang="en-US" sz="3200" dirty="0"/>
          </a:p>
          <a:p>
            <a:r>
              <a:rPr lang="en-US" sz="3200" b="1" dirty="0"/>
              <a:t>Key Phone Numbers:</a:t>
            </a:r>
          </a:p>
          <a:p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Exercise Lead: Justin Everhardt 813-719-0006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Lead Controller: Art Aza  407-509-9962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Asst Controller: Mark Albright 321.217.9948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HCC: 407-931-1335</a:t>
            </a:r>
          </a:p>
          <a:p>
            <a:endParaRPr lang="en-US" sz="3200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A58A701-A26A-4BFE-90AD-3EBB968ACEF7}"/>
              </a:ext>
            </a:extLst>
          </p:cNvPr>
          <p:cNvSpPr/>
          <p:nvPr/>
        </p:nvSpPr>
        <p:spPr>
          <a:xfrm>
            <a:off x="11900838" y="1336140"/>
            <a:ext cx="687003" cy="687003"/>
          </a:xfrm>
          <a:prstGeom prst="ellipse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58B3D5D-1C14-49C9-B501-19E1F80FF1B4}"/>
              </a:ext>
            </a:extLst>
          </p:cNvPr>
          <p:cNvSpPr/>
          <p:nvPr/>
        </p:nvSpPr>
        <p:spPr>
          <a:xfrm>
            <a:off x="11897598" y="2305664"/>
            <a:ext cx="687003" cy="687003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48DE541-7213-4149-82CB-E3BBE0581717}"/>
              </a:ext>
            </a:extLst>
          </p:cNvPr>
          <p:cNvSpPr/>
          <p:nvPr/>
        </p:nvSpPr>
        <p:spPr>
          <a:xfrm>
            <a:off x="11913813" y="3294644"/>
            <a:ext cx="687003" cy="687003"/>
          </a:xfrm>
          <a:prstGeom prst="ellipse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1539DD9-1AD8-260D-38DC-892FCA490A5C}"/>
              </a:ext>
            </a:extLst>
          </p:cNvPr>
          <p:cNvGrpSpPr/>
          <p:nvPr/>
        </p:nvGrpSpPr>
        <p:grpSpPr>
          <a:xfrm>
            <a:off x="1203730" y="2992667"/>
            <a:ext cx="10001015" cy="11417526"/>
            <a:chOff x="1341753" y="1211889"/>
            <a:chExt cx="10001015" cy="114175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8C8C2B6-698F-4EB0-B16E-A1A87A86A9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05" t="13022" r="24837" b="4874"/>
            <a:stretch/>
          </p:blipFill>
          <p:spPr>
            <a:xfrm>
              <a:off x="1341753" y="1211889"/>
              <a:ext cx="10001015" cy="11417526"/>
            </a:xfrm>
            <a:prstGeom prst="rect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085E756-76CF-2EC9-D159-95B1952C128F}"/>
                </a:ext>
              </a:extLst>
            </p:cNvPr>
            <p:cNvGrpSpPr/>
            <p:nvPr/>
          </p:nvGrpSpPr>
          <p:grpSpPr>
            <a:xfrm>
              <a:off x="1824578" y="1283494"/>
              <a:ext cx="2766877" cy="11181767"/>
              <a:chOff x="1824578" y="1283494"/>
              <a:chExt cx="2766877" cy="11181767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A3E85E93-B987-4ED4-91BF-808C894744FB}"/>
                  </a:ext>
                </a:extLst>
              </p:cNvPr>
              <p:cNvSpPr/>
              <p:nvPr/>
            </p:nvSpPr>
            <p:spPr>
              <a:xfrm>
                <a:off x="1824578" y="8869659"/>
                <a:ext cx="914400" cy="914400"/>
              </a:xfrm>
              <a:prstGeom prst="ellipse">
                <a:avLst/>
              </a:prstGeom>
              <a:noFill/>
              <a:ln w="762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FF00"/>
                  </a:solidFill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6E473F1A-A1D8-4EEC-B46A-FB9E7F1B9DD0}"/>
                  </a:ext>
                </a:extLst>
              </p:cNvPr>
              <p:cNvSpPr/>
              <p:nvPr/>
            </p:nvSpPr>
            <p:spPr>
              <a:xfrm>
                <a:off x="2281778" y="10022762"/>
                <a:ext cx="1477749" cy="2442499"/>
              </a:xfrm>
              <a:prstGeom prst="ellipse">
                <a:avLst/>
              </a:prstGeom>
              <a:noFill/>
              <a:ln w="762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4E123686-A05B-4FB4-BE8F-27B48172BBAE}"/>
                  </a:ext>
                </a:extLst>
              </p:cNvPr>
              <p:cNvSpPr/>
              <p:nvPr/>
            </p:nvSpPr>
            <p:spPr>
              <a:xfrm>
                <a:off x="3174202" y="1283494"/>
                <a:ext cx="1417253" cy="1365671"/>
              </a:xfrm>
              <a:prstGeom prst="ellipse">
                <a:avLst/>
              </a:prstGeom>
              <a:noFill/>
              <a:ln w="762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6712339-F756-42A6-8646-C104AF968058}"/>
              </a:ext>
            </a:extLst>
          </p:cNvPr>
          <p:cNvSpPr txBox="1"/>
          <p:nvPr/>
        </p:nvSpPr>
        <p:spPr>
          <a:xfrm>
            <a:off x="2367353" y="736004"/>
            <a:ext cx="694696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3200" b="1" i="0" dirty="0">
                <a:solidFill>
                  <a:schemeClr val="accent1"/>
                </a:solidFill>
                <a:effectLst/>
              </a:rPr>
              <a:t>AdventHealth Kissimmee</a:t>
            </a:r>
          </a:p>
          <a:p>
            <a:pPr algn="ctr"/>
            <a:r>
              <a:rPr lang="sv-SE" sz="3200" b="0" i="0" dirty="0">
                <a:solidFill>
                  <a:srgbClr val="202124"/>
                </a:solidFill>
                <a:effectLst/>
              </a:rPr>
              <a:t>2450 N Orange Blossom Trail, Kissimmee</a:t>
            </a:r>
            <a:br>
              <a:rPr lang="sv-SE" sz="3200" b="0" i="0" dirty="0">
                <a:solidFill>
                  <a:srgbClr val="202124"/>
                </a:solidFill>
                <a:effectLst/>
              </a:rPr>
            </a:br>
            <a:r>
              <a:rPr lang="sv-SE" sz="3200" b="0" i="0" dirty="0">
                <a:solidFill>
                  <a:srgbClr val="202124"/>
                </a:solidFill>
                <a:effectLst/>
              </a:rPr>
              <a:t>(bus parking at 201 Hilda St)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752904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373963B-D77C-4048-885C-1E739A91B9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15" y="36261"/>
            <a:ext cx="10889051" cy="16183477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A3E85E93-B987-4ED4-91BF-808C894744FB}"/>
              </a:ext>
            </a:extLst>
          </p:cNvPr>
          <p:cNvSpPr/>
          <p:nvPr/>
        </p:nvSpPr>
        <p:spPr>
          <a:xfrm>
            <a:off x="10310520" y="10539664"/>
            <a:ext cx="830722" cy="879804"/>
          </a:xfrm>
          <a:prstGeom prst="ellipse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95DEC0E-C0A2-B7BA-938B-77EF716C81E5}"/>
              </a:ext>
            </a:extLst>
          </p:cNvPr>
          <p:cNvGrpSpPr/>
          <p:nvPr/>
        </p:nvGrpSpPr>
        <p:grpSpPr>
          <a:xfrm>
            <a:off x="11964427" y="2502323"/>
            <a:ext cx="9829914" cy="11474167"/>
            <a:chOff x="11964427" y="1967486"/>
            <a:chExt cx="9829914" cy="11474167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34AA84B-C28A-4DD9-BF30-D70AAA933CAC}"/>
                </a:ext>
              </a:extLst>
            </p:cNvPr>
            <p:cNvSpPr txBox="1"/>
            <p:nvPr/>
          </p:nvSpPr>
          <p:spPr>
            <a:xfrm>
              <a:off x="12392414" y="2023143"/>
              <a:ext cx="9401927" cy="114185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	Decon ops: Creation Lawn</a:t>
              </a:r>
            </a:p>
            <a:p>
              <a:endParaRPr lang="en-US" sz="3200" dirty="0"/>
            </a:p>
            <a:p>
              <a:r>
                <a:rPr lang="en-US" sz="3200" dirty="0"/>
                <a:t>	Decon &amp; Med Surge Conex: </a:t>
              </a:r>
              <a:r>
                <a:rPr lang="en-US" sz="3200" dirty="0" err="1"/>
                <a:t>Hazwaste</a:t>
              </a:r>
              <a:r>
                <a:rPr lang="en-US" sz="3200" dirty="0"/>
                <a:t> area</a:t>
              </a:r>
            </a:p>
            <a:p>
              <a:endParaRPr lang="en-US" sz="3200" dirty="0"/>
            </a:p>
            <a:p>
              <a:r>
                <a:rPr lang="en-US" sz="3200" dirty="0"/>
                <a:t>	Victim staging area: </a:t>
              </a:r>
              <a:r>
                <a:rPr lang="en-US" sz="3200" dirty="0" err="1"/>
                <a:t>KidsDoc</a:t>
              </a:r>
              <a:r>
                <a:rPr lang="en-US" sz="3200" dirty="0"/>
                <a:t> Building: 615 East 	Princeton St, Orlando, Fl 32803</a:t>
              </a:r>
            </a:p>
            <a:p>
              <a:endParaRPr lang="en-US" sz="3200" dirty="0"/>
            </a:p>
            <a:p>
              <a:r>
                <a:rPr lang="en-US" sz="3200" b="1" dirty="0"/>
                <a:t>Other Locations:</a:t>
              </a:r>
            </a:p>
            <a:p>
              <a:endParaRPr lang="en-US" sz="3200" dirty="0"/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3200" dirty="0"/>
                <a:t>Victim Discharge Area: Creation Auditorium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3200" dirty="0"/>
                <a:t>HCC: CVI Boardroom, 1</a:t>
              </a:r>
              <a:r>
                <a:rPr lang="en-US" sz="3200" baseline="30000" dirty="0"/>
                <a:t>st</a:t>
              </a:r>
              <a:r>
                <a:rPr lang="en-US" sz="3200" dirty="0"/>
                <a:t> floor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3200" dirty="0"/>
                <a:t>Labor Pool: Creation Conference Room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3200" dirty="0"/>
                <a:t>Fatality Management: </a:t>
              </a:r>
              <a:r>
                <a:rPr lang="en-US" sz="3200" dirty="0" err="1"/>
                <a:t>Obs</a:t>
              </a:r>
              <a:r>
                <a:rPr lang="en-US" sz="3200" dirty="0"/>
                <a:t> unit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3200" dirty="0"/>
                <a:t>Victim-designated bathroom: Kids Doc lobby with escort</a:t>
              </a:r>
            </a:p>
            <a:p>
              <a:endParaRPr lang="en-US" sz="3200" dirty="0"/>
            </a:p>
            <a:p>
              <a:r>
                <a:rPr lang="en-US" sz="3200" b="1" dirty="0"/>
                <a:t>Key Phone Numbers:</a:t>
              </a:r>
            </a:p>
            <a:p>
              <a:endParaRPr lang="en-US" sz="3200" dirty="0"/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3200" dirty="0"/>
                <a:t>Exercise Lead: Justin Everhardt 813-719-0006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3200" dirty="0"/>
                <a:t>Lead Controller: Justin Everhardt 813-719-0006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3200" dirty="0"/>
                <a:t>Asst Controller: Michael Ploeckelmann 407-779-0757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3200" dirty="0"/>
                <a:t>Asst Controller: </a:t>
              </a:r>
              <a:r>
                <a:rPr lang="en-US" sz="3200" dirty="0">
                  <a:cs typeface="Arial" panose="020B0604020202020204" pitchFamily="34" charset="0"/>
                </a:rPr>
                <a:t>Elissa Mackintosh 407-415-0541 </a:t>
              </a:r>
              <a:r>
                <a:rPr lang="en-US" sz="3200" dirty="0"/>
                <a:t>HCC: 407-303-0369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A58A701-A26A-4BFE-90AD-3EBB968ACEF7}"/>
                </a:ext>
              </a:extLst>
            </p:cNvPr>
            <p:cNvSpPr/>
            <p:nvPr/>
          </p:nvSpPr>
          <p:spPr>
            <a:xfrm>
              <a:off x="11964427" y="1967486"/>
              <a:ext cx="687003" cy="687003"/>
            </a:xfrm>
            <a:prstGeom prst="ellipse">
              <a:avLst/>
            </a:prstGeom>
            <a:noFill/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58B3D5D-1C14-49C9-B501-19E1F80FF1B4}"/>
                </a:ext>
              </a:extLst>
            </p:cNvPr>
            <p:cNvSpPr/>
            <p:nvPr/>
          </p:nvSpPr>
          <p:spPr>
            <a:xfrm>
              <a:off x="11964428" y="3024733"/>
              <a:ext cx="687003" cy="687003"/>
            </a:xfrm>
            <a:prstGeom prst="ellipse">
              <a:avLst/>
            </a:prstGeom>
            <a:noFill/>
            <a:ln w="762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48DE541-7213-4149-82CB-E3BBE0581717}"/>
                </a:ext>
              </a:extLst>
            </p:cNvPr>
            <p:cNvSpPr/>
            <p:nvPr/>
          </p:nvSpPr>
          <p:spPr>
            <a:xfrm>
              <a:off x="11964427" y="4081980"/>
              <a:ext cx="687003" cy="687003"/>
            </a:xfrm>
            <a:prstGeom prst="ellipse">
              <a:avLst/>
            </a:prstGeom>
            <a:noFill/>
            <a:ln w="762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6E473F1A-A1D8-4EEC-B46A-FB9E7F1B9DD0}"/>
              </a:ext>
            </a:extLst>
          </p:cNvPr>
          <p:cNvSpPr/>
          <p:nvPr/>
        </p:nvSpPr>
        <p:spPr>
          <a:xfrm>
            <a:off x="7566091" y="10212066"/>
            <a:ext cx="1106424" cy="1106424"/>
          </a:xfrm>
          <a:prstGeom prst="ellipse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E123686-A05B-4FB4-BE8F-27B48172BBAE}"/>
              </a:ext>
            </a:extLst>
          </p:cNvPr>
          <p:cNvSpPr/>
          <p:nvPr/>
        </p:nvSpPr>
        <p:spPr>
          <a:xfrm>
            <a:off x="9147130" y="11088050"/>
            <a:ext cx="1106424" cy="1106424"/>
          </a:xfrm>
          <a:prstGeom prst="ellipse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9A1AA3-F354-490B-82A1-8F579A6B0D91}"/>
              </a:ext>
            </a:extLst>
          </p:cNvPr>
          <p:cNvSpPr txBox="1"/>
          <p:nvPr/>
        </p:nvSpPr>
        <p:spPr>
          <a:xfrm flipH="1">
            <a:off x="13341320" y="471875"/>
            <a:ext cx="67263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/>
                </a:solidFill>
              </a:rPr>
              <a:t>AdventHealth Orlando</a:t>
            </a:r>
          </a:p>
          <a:p>
            <a:pPr algn="ctr"/>
            <a:r>
              <a:rPr lang="en-US" sz="3200" dirty="0"/>
              <a:t>601 E. Rollins St, Orlando</a:t>
            </a:r>
          </a:p>
        </p:txBody>
      </p:sp>
    </p:spTree>
    <p:extLst>
      <p:ext uri="{BB962C8B-B14F-4D97-AF65-F5344CB8AC3E}">
        <p14:creationId xmlns:p14="http://schemas.microsoft.com/office/powerpoint/2010/main" val="6832205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79D326-4FA1-4DFA-82F2-174E5221D7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124"/>
          <a:stretch/>
        </p:blipFill>
        <p:spPr>
          <a:xfrm>
            <a:off x="524445" y="2282971"/>
            <a:ext cx="11017698" cy="1202639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34AA84B-C28A-4DD9-BF30-D70AAA933CAC}"/>
              </a:ext>
            </a:extLst>
          </p:cNvPr>
          <p:cNvSpPr txBox="1"/>
          <p:nvPr/>
        </p:nvSpPr>
        <p:spPr>
          <a:xfrm>
            <a:off x="12622889" y="2050603"/>
            <a:ext cx="8594187" cy="11910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	Decon ops: SE side of building near ambo bay</a:t>
            </a:r>
          </a:p>
          <a:p>
            <a:endParaRPr lang="en-US" sz="3200" dirty="0"/>
          </a:p>
          <a:p>
            <a:r>
              <a:rPr lang="en-US" sz="3200" dirty="0"/>
              <a:t>	 Decon &amp; Med Surge Conex: ambulance bay</a:t>
            </a:r>
          </a:p>
          <a:p>
            <a:r>
              <a:rPr lang="en-US" sz="3200" dirty="0"/>
              <a:t>	</a:t>
            </a:r>
          </a:p>
          <a:p>
            <a:r>
              <a:rPr lang="en-US" sz="3200" dirty="0"/>
              <a:t>	Staging area: SW parking area past loading        dock-  victim holding in discharge area as needed</a:t>
            </a:r>
          </a:p>
          <a:p>
            <a:endParaRPr lang="en-US" sz="3200" dirty="0"/>
          </a:p>
          <a:p>
            <a:r>
              <a:rPr lang="en-US" sz="3200" b="1" dirty="0"/>
              <a:t>Other Locations:</a:t>
            </a:r>
          </a:p>
          <a:p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Victim Discharge Area: main ground conference A and B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HCC: Executive Boardroom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Labor Pool: HCC (Executive Board Room)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Fatality Management: ED Storage Room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Victim-designated bathroom: loading dock area with escort</a:t>
            </a:r>
          </a:p>
          <a:p>
            <a:endParaRPr lang="en-US" sz="3200" dirty="0"/>
          </a:p>
          <a:p>
            <a:r>
              <a:rPr lang="en-US" sz="3200" b="1" dirty="0"/>
              <a:t>Key Phone Numbers:</a:t>
            </a:r>
          </a:p>
          <a:p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Exercise Lead: Justin Everhardt 813-719-0006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Lead Controller: Angie McDonald 480-226-7599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Asst Controller: Ron Raymond </a:t>
            </a:r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603-365-6148</a:t>
            </a: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HCC: 407-884-1318</a:t>
            </a:r>
          </a:p>
          <a:p>
            <a:endParaRPr lang="en-US" sz="3200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A58A701-A26A-4BFE-90AD-3EBB968ACEF7}"/>
              </a:ext>
            </a:extLst>
          </p:cNvPr>
          <p:cNvSpPr/>
          <p:nvPr/>
        </p:nvSpPr>
        <p:spPr>
          <a:xfrm>
            <a:off x="12279387" y="2050603"/>
            <a:ext cx="687003" cy="687003"/>
          </a:xfrm>
          <a:prstGeom prst="ellipse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48DE541-7213-4149-82CB-E3BBE0581717}"/>
              </a:ext>
            </a:extLst>
          </p:cNvPr>
          <p:cNvSpPr/>
          <p:nvPr/>
        </p:nvSpPr>
        <p:spPr>
          <a:xfrm>
            <a:off x="12279386" y="4017064"/>
            <a:ext cx="687003" cy="687003"/>
          </a:xfrm>
          <a:prstGeom prst="ellipse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E473F1A-A1D8-4EEC-B46A-FB9E7F1B9DD0}"/>
              </a:ext>
            </a:extLst>
          </p:cNvPr>
          <p:cNvSpPr/>
          <p:nvPr/>
        </p:nvSpPr>
        <p:spPr>
          <a:xfrm>
            <a:off x="8169002" y="8744743"/>
            <a:ext cx="1106424" cy="721823"/>
          </a:xfrm>
          <a:prstGeom prst="ellipse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E123686-A05B-4FB4-BE8F-27B48172BBAE}"/>
              </a:ext>
            </a:extLst>
          </p:cNvPr>
          <p:cNvSpPr/>
          <p:nvPr/>
        </p:nvSpPr>
        <p:spPr>
          <a:xfrm>
            <a:off x="5809045" y="11239954"/>
            <a:ext cx="646787" cy="1106424"/>
          </a:xfrm>
          <a:prstGeom prst="ellipse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48D488E-902A-477C-9970-19935C73C775}"/>
              </a:ext>
            </a:extLst>
          </p:cNvPr>
          <p:cNvSpPr txBox="1"/>
          <p:nvPr/>
        </p:nvSpPr>
        <p:spPr>
          <a:xfrm>
            <a:off x="3049643" y="842718"/>
            <a:ext cx="681237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3200" b="1" i="0" dirty="0">
                <a:solidFill>
                  <a:schemeClr val="accent1"/>
                </a:solidFill>
                <a:effectLst/>
              </a:rPr>
              <a:t>AdventHealth Winter Garden</a:t>
            </a:r>
          </a:p>
          <a:p>
            <a:pPr algn="ctr"/>
            <a:r>
              <a:rPr lang="de-DE" sz="3200" b="0" i="0" dirty="0">
                <a:solidFill>
                  <a:srgbClr val="202124"/>
                </a:solidFill>
                <a:effectLst/>
              </a:rPr>
              <a:t>2000 Fowler Grove Blvd, Winter Garden</a:t>
            </a:r>
            <a:endParaRPr lang="en-US" sz="3200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1BC543D-E8E7-2BDD-AD26-1D871CECD3DC}"/>
              </a:ext>
            </a:extLst>
          </p:cNvPr>
          <p:cNvSpPr/>
          <p:nvPr/>
        </p:nvSpPr>
        <p:spPr>
          <a:xfrm>
            <a:off x="12279386" y="3033833"/>
            <a:ext cx="687003" cy="687003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A4661E5-DD12-7C5D-470B-278330889E98}"/>
              </a:ext>
            </a:extLst>
          </p:cNvPr>
          <p:cNvSpPr/>
          <p:nvPr/>
        </p:nvSpPr>
        <p:spPr>
          <a:xfrm>
            <a:off x="6966746" y="9435823"/>
            <a:ext cx="687003" cy="687003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5553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34AA84B-C28A-4DD9-BF30-D70AAA933CAC}"/>
              </a:ext>
            </a:extLst>
          </p:cNvPr>
          <p:cNvSpPr txBox="1"/>
          <p:nvPr/>
        </p:nvSpPr>
        <p:spPr>
          <a:xfrm>
            <a:off x="12127832" y="1381327"/>
            <a:ext cx="9546306" cy="11910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	Decon operations: Lakemont Ave/ loading dock area</a:t>
            </a:r>
          </a:p>
          <a:p>
            <a:endParaRPr lang="en-US" sz="3200" dirty="0"/>
          </a:p>
          <a:p>
            <a:r>
              <a:rPr lang="en-US" sz="3200" dirty="0"/>
              <a:t>	Decon &amp; Med Surge Conex: behind engineering</a:t>
            </a:r>
          </a:p>
          <a:p>
            <a:endParaRPr lang="en-US" sz="3200" dirty="0"/>
          </a:p>
          <a:p>
            <a:r>
              <a:rPr lang="en-US" sz="3200" dirty="0"/>
              <a:t>	Staging area: 2</a:t>
            </a:r>
            <a:r>
              <a:rPr lang="en-US" sz="3200" baseline="30000" dirty="0"/>
              <a:t>nd</a:t>
            </a:r>
            <a:r>
              <a:rPr lang="en-US" sz="3200" dirty="0"/>
              <a:t> floor. EMS and LE parking in MOB parking lot </a:t>
            </a:r>
          </a:p>
          <a:p>
            <a:endParaRPr lang="en-US" sz="3200" b="1" dirty="0"/>
          </a:p>
          <a:p>
            <a:r>
              <a:rPr lang="en-US" sz="3200" b="1" dirty="0"/>
              <a:t>Other Locations:</a:t>
            </a:r>
          </a:p>
          <a:p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Victim Discharge Area: old ED observation area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HCC: Miller Conference Room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Labor Pool: WP Conference Center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Fatality Management: old ED area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endParaRPr lang="en-US" sz="3200" dirty="0"/>
          </a:p>
          <a:p>
            <a:r>
              <a:rPr lang="en-US" sz="3200" b="1" dirty="0"/>
              <a:t>Key Phone Numbers:</a:t>
            </a:r>
          </a:p>
          <a:p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Exercise Lead: Justin Everhardt 813-719-0006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Lead Controller: Crystal Young  321-230-6505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Asst Controller: Brenna Young 5712752751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HCC: 407-647-5803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A58A701-A26A-4BFE-90AD-3EBB968ACEF7}"/>
              </a:ext>
            </a:extLst>
          </p:cNvPr>
          <p:cNvSpPr/>
          <p:nvPr/>
        </p:nvSpPr>
        <p:spPr>
          <a:xfrm>
            <a:off x="11617203" y="1336140"/>
            <a:ext cx="687003" cy="687003"/>
          </a:xfrm>
          <a:prstGeom prst="ellipse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58B3D5D-1C14-49C9-B501-19E1F80FF1B4}"/>
              </a:ext>
            </a:extLst>
          </p:cNvPr>
          <p:cNvSpPr/>
          <p:nvPr/>
        </p:nvSpPr>
        <p:spPr>
          <a:xfrm>
            <a:off x="11613963" y="2305664"/>
            <a:ext cx="687003" cy="687003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48DE541-7213-4149-82CB-E3BBE0581717}"/>
              </a:ext>
            </a:extLst>
          </p:cNvPr>
          <p:cNvSpPr/>
          <p:nvPr/>
        </p:nvSpPr>
        <p:spPr>
          <a:xfrm>
            <a:off x="11630178" y="3294644"/>
            <a:ext cx="687003" cy="687003"/>
          </a:xfrm>
          <a:prstGeom prst="ellipse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16DC1EE-BBE4-2D54-68AE-C7D98265BF03}"/>
              </a:ext>
            </a:extLst>
          </p:cNvPr>
          <p:cNvGrpSpPr/>
          <p:nvPr/>
        </p:nvGrpSpPr>
        <p:grpSpPr>
          <a:xfrm>
            <a:off x="877859" y="2023143"/>
            <a:ext cx="8240741" cy="14232857"/>
            <a:chOff x="327380" y="1229991"/>
            <a:chExt cx="8442024" cy="1382780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3973C5E-340F-4B05-9236-B81420A884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4389" t="22053" r="33717" b="3776"/>
            <a:stretch/>
          </p:blipFill>
          <p:spPr>
            <a:xfrm>
              <a:off x="327380" y="1229991"/>
              <a:ext cx="8442024" cy="13827802"/>
            </a:xfrm>
            <a:prstGeom prst="rect">
              <a:avLst/>
            </a:prstGeom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3E85E93-B987-4ED4-91BF-808C894744FB}"/>
                </a:ext>
              </a:extLst>
            </p:cNvPr>
            <p:cNvSpPr/>
            <p:nvPr/>
          </p:nvSpPr>
          <p:spPr>
            <a:xfrm>
              <a:off x="1579163" y="4010583"/>
              <a:ext cx="914400" cy="914400"/>
            </a:xfrm>
            <a:prstGeom prst="ellipse">
              <a:avLst/>
            </a:prstGeom>
            <a:noFill/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E473F1A-A1D8-4EEC-B46A-FB9E7F1B9DD0}"/>
                </a:ext>
              </a:extLst>
            </p:cNvPr>
            <p:cNvSpPr/>
            <p:nvPr/>
          </p:nvSpPr>
          <p:spPr>
            <a:xfrm>
              <a:off x="496071" y="4832926"/>
              <a:ext cx="914401" cy="1128408"/>
            </a:xfrm>
            <a:prstGeom prst="ellipse">
              <a:avLst/>
            </a:prstGeom>
            <a:noFill/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E123686-A05B-4FB4-BE8F-27B48172BBAE}"/>
                </a:ext>
              </a:extLst>
            </p:cNvPr>
            <p:cNvSpPr/>
            <p:nvPr/>
          </p:nvSpPr>
          <p:spPr>
            <a:xfrm>
              <a:off x="2036363" y="10595489"/>
              <a:ext cx="1106424" cy="1273119"/>
            </a:xfrm>
            <a:prstGeom prst="ellipse">
              <a:avLst/>
            </a:prstGeom>
            <a:noFill/>
            <a:ln w="762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A9DD17B-6284-4E20-A1C7-82D81DB74622}"/>
              </a:ext>
            </a:extLst>
          </p:cNvPr>
          <p:cNvSpPr txBox="1"/>
          <p:nvPr/>
        </p:nvSpPr>
        <p:spPr>
          <a:xfrm>
            <a:off x="314940" y="680316"/>
            <a:ext cx="111161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dirty="0">
                <a:solidFill>
                  <a:schemeClr val="accent1"/>
                </a:solidFill>
                <a:effectLst/>
              </a:rPr>
              <a:t>AdventHealth Winter Park</a:t>
            </a:r>
          </a:p>
          <a:p>
            <a:pPr algn="ctr"/>
            <a:r>
              <a:rPr lang="en-US" sz="3200" b="0" i="0" dirty="0">
                <a:solidFill>
                  <a:srgbClr val="202124"/>
                </a:solidFill>
                <a:effectLst/>
              </a:rPr>
              <a:t>200 N Lakemont Ave, Winter Park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245648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22106</TotalTime>
  <Words>810</Words>
  <Application>Microsoft Office PowerPoint</Application>
  <PresentationFormat>Custom</PresentationFormat>
  <Paragraphs>188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AdventHealth Orlando</dc:title>
  <dc:creator>Young, Brenna</dc:creator>
  <cp:lastModifiedBy>Everhardt, Justin</cp:lastModifiedBy>
  <cp:revision>83</cp:revision>
  <cp:lastPrinted>2024-04-19T16:23:09Z</cp:lastPrinted>
  <dcterms:created xsi:type="dcterms:W3CDTF">2022-03-29T18:13:38Z</dcterms:created>
  <dcterms:modified xsi:type="dcterms:W3CDTF">2024-04-23T16:16:07Z</dcterms:modified>
</cp:coreProperties>
</file>